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7" r:id="rId1"/>
  </p:sldMasterIdLst>
  <p:sldIdLst>
    <p:sldId id="256" r:id="rId2"/>
    <p:sldId id="266" r:id="rId3"/>
    <p:sldId id="257" r:id="rId4"/>
    <p:sldId id="258" r:id="rId5"/>
    <p:sldId id="265" r:id="rId6"/>
    <p:sldId id="264" r:id="rId7"/>
    <p:sldId id="259" r:id="rId8"/>
    <p:sldId id="267" r:id="rId9"/>
    <p:sldId id="260" r:id="rId10"/>
    <p:sldId id="261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4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8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933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1280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5121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851022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9460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2772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690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404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0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4609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4878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7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2331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44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2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  <p:sldLayoutId id="2147484049" r:id="rId12"/>
    <p:sldLayoutId id="2147484050" r:id="rId13"/>
    <p:sldLayoutId id="2147484051" r:id="rId14"/>
    <p:sldLayoutId id="2147484052" r:id="rId15"/>
    <p:sldLayoutId id="2147484053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narodne-novine.nn.hr/clanci/sluzbeni/2017_07_67_1573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rodne-novine.nn.hr/clanci/sluzbeni/2018_03_27_558.html" TargetMode="External"/><Relationship Id="rId2" Type="http://schemas.openxmlformats.org/officeDocument/2006/relationships/hyperlink" Target="https://narodne-novine.nn.hr/clanci/sluzbeni/full/2018_03_27_55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ravosudje.gov.hr/istaknute-teme/besplatna-pravna-pomoc/popis-ureda-drzavne-uprave-u-zupanijama-i-gradskog-ureda-za-opcu-upravu-grada-zagreba/99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2366E6-0350-4972-A87A-F6F2FD3F3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VODIČ ZA PODNOŠENJE ZAHTJEVA ZA OSTVARIVANJE  HRVI-a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6EE125D-CDFB-4561-B591-1D98E16825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Naglasak na ostvarivanje prava HRVI-a po osnovi PTSP-a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525DFFF-3F2B-49B4-9C08-335F7B741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69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A86FA8F-5556-4DF0-84A4-548833E02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  Vijeće vještaka i vijeće viših vještaka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C4A18F-A611-4D16-AF42-723A6984B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Vijeće vještaka i viših vještaka sastoji se od najmanje dva člana</a:t>
            </a:r>
          </a:p>
          <a:p>
            <a:r>
              <a:rPr lang="hr-HR" dirty="0"/>
              <a:t>Nakon procjene vijeće vještaka donosi svoje mišljenje:</a:t>
            </a:r>
          </a:p>
          <a:p>
            <a:pPr lvl="1"/>
            <a:r>
              <a:rPr lang="hr-HR" dirty="0"/>
              <a:t>Priznavanje i određivanje postotka stupnja invaliditeta većeg od 20%</a:t>
            </a:r>
          </a:p>
          <a:p>
            <a:pPr lvl="1"/>
            <a:r>
              <a:rPr lang="hr-HR" dirty="0"/>
              <a:t>Nepriznavanje</a:t>
            </a:r>
          </a:p>
          <a:p>
            <a:endParaRPr lang="hr-HR" dirty="0"/>
          </a:p>
          <a:p>
            <a:r>
              <a:rPr lang="hr-HR" dirty="0"/>
              <a:t>Mišljenje vijeća vještaka više vijeće vještaka</a:t>
            </a:r>
          </a:p>
          <a:p>
            <a:pPr lvl="1"/>
            <a:r>
              <a:rPr lang="hr-HR" dirty="0"/>
              <a:t>Potvrđuje – daje suglasnost sa nalazom i mišljenjem vijeća vještaka</a:t>
            </a:r>
          </a:p>
          <a:p>
            <a:pPr lvl="1"/>
            <a:r>
              <a:rPr lang="hr-HR" dirty="0"/>
              <a:t>Izmjenjuje mišljenje vijeća vještaka</a:t>
            </a:r>
          </a:p>
          <a:p>
            <a:pPr marL="457200" lvl="1" indent="0"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BA6217B-9F45-4762-AD87-D75613BF0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991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ACC0D9-7B9E-4FB6-9640-79F4DA47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Odluke/rješenja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D87D13-3E02-4437-85D6-CFB06A07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</a:t>
            </a:r>
            <a:r>
              <a:rPr lang="hr-HR" dirty="0">
                <a:hlinkClick r:id="rId2"/>
              </a:rPr>
              <a:t>Uredbi o metodologijama vještačenja</a:t>
            </a:r>
            <a:r>
              <a:rPr lang="hr-HR" dirty="0"/>
              <a:t> (NN67/2017; NN56/2018) rješenje koje se donosi za područja Neuroze i psihoze (Prilog 4. - Glava IX) donosi se na privremeni rok do 3 godine nakon čega će (ukoliko nije nastupilo poboljšanje stanja) biti doneseno i za stalno</a:t>
            </a:r>
          </a:p>
          <a:p>
            <a:r>
              <a:rPr lang="hr-HR" dirty="0"/>
              <a:t>Po isteku privremenog rješenja ponovno pristupate procjeni</a:t>
            </a:r>
          </a:p>
          <a:p>
            <a:r>
              <a:rPr lang="hr-HR" dirty="0"/>
              <a:t>Dugotrajan proces, ali potreban ukoliko želite ostvariti svoja prava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48E3EF9-9876-4339-9501-DD8B49264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849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353E7B-B43F-46E9-AFD6-60F512FE8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Što nakon donesenog rješenja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EC8E9F-8738-41F9-8AA7-8D1233E2C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844804" cy="3599316"/>
          </a:xfrm>
        </p:spPr>
        <p:txBody>
          <a:bodyPr>
            <a:normAutofit/>
          </a:bodyPr>
          <a:lstStyle/>
          <a:p>
            <a:r>
              <a:rPr lang="hr-HR" dirty="0"/>
              <a:t>Ukoliko niste zadovoljni rješenjem u roku od 15 dana možete podnijeti žalbu nadležnom tijelu (Ministarstvu hrvatskih branitelja)</a:t>
            </a:r>
          </a:p>
          <a:p>
            <a:pPr lvl="1"/>
            <a:r>
              <a:rPr lang="hr-HR" dirty="0"/>
              <a:t>Vijeće viših vještaka donosi nalaz i mišljenje isključivo nakon neposrednog pregleda, </a:t>
            </a:r>
            <a:r>
              <a:rPr lang="hr-HR" dirty="0" err="1"/>
              <a:t>odn</a:t>
            </a:r>
            <a:r>
              <a:rPr lang="hr-HR" dirty="0"/>
              <a:t>. vještačenja u kojem sudjeluje stranka (hrvatski branitelj iz Domovinskog rata)</a:t>
            </a:r>
          </a:p>
          <a:p>
            <a:r>
              <a:rPr lang="hr-HR" dirty="0"/>
              <a:t>Ako je nakon provedenog novog vještačenja i dalje doneseno negativno rješenje sljedeća opcija je pokretanja upravnog postupka (rok od 30 dana)</a:t>
            </a:r>
          </a:p>
          <a:p>
            <a:pPr lvl="1"/>
            <a:r>
              <a:rPr lang="hr-HR" dirty="0">
                <a:solidFill>
                  <a:srgbClr val="FF0000"/>
                </a:solidFill>
              </a:rPr>
              <a:t>VAŽNO!!! </a:t>
            </a:r>
            <a:r>
              <a:rPr lang="hr-HR" dirty="0"/>
              <a:t>Dokle god traje upravni postupak ne možete podnijeti ponovno zahtjev za ostvarivanje HRVI-a</a:t>
            </a:r>
          </a:p>
          <a:p>
            <a:r>
              <a:rPr lang="hr-HR" dirty="0"/>
              <a:t>Ukoliko vam rješenjem i dalje nije priznat traženi invaliditet naša preporuka je da nastavite sa daljnjim liječenjem i (iako možete već i nakon 6 mjeseci) nakon godinu do dvije ponovno podnesete zahtjev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5B871CA-0AB2-4196-9AD7-B36D2783A9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89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D028B5-6350-4A62-B08C-BC77D1002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354161"/>
          </a:xfrm>
        </p:spPr>
        <p:txBody>
          <a:bodyPr anchor="ctr"/>
          <a:lstStyle/>
          <a:p>
            <a:pPr algn="ctr"/>
            <a:r>
              <a:rPr lang="hr-HR" dirty="0"/>
              <a:t>Hvala na pažnji i sretno!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B6F34E8-2170-4422-8E8A-64C6CEBA0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233182"/>
            <a:ext cx="8596668" cy="180818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10B9B09-C38F-48D5-9D80-ADEE9B65F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37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42FA9BE7-68EA-4CD4-871C-CB3157C1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hr-HR" sz="1800" dirty="0">
                <a:solidFill>
                  <a:schemeClr val="tx1"/>
                </a:solidFill>
              </a:rPr>
            </a:br>
            <a:endParaRPr lang="hr-HR" sz="1800" dirty="0">
              <a:solidFill>
                <a:schemeClr val="tx1"/>
              </a:solidFill>
            </a:endParaRP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47D4FC7-7016-40AB-AB65-25C21CE6D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Medicinska vještačenja u postupcima ostvarivanja statusa i prava iz Zakona o hrvatskim braniteljima iz domovinskog rata i članova njihovih obitelji provodi </a:t>
            </a:r>
            <a:r>
              <a:rPr lang="hr-HR" i="1" dirty="0">
                <a:solidFill>
                  <a:schemeClr val="tx1"/>
                </a:solidFill>
              </a:rPr>
              <a:t>posebna organizacijska jedinica Zavoda za vještačenje, profesionalnu rehabilitaciju i zapošljavanje osoba s invaliditetom</a:t>
            </a:r>
          </a:p>
          <a:p>
            <a:r>
              <a:rPr lang="hr-HR" dirty="0">
                <a:solidFill>
                  <a:schemeClr val="tx1"/>
                </a:solidFill>
              </a:rPr>
              <a:t>Prije nalaza i mišljenja tijela vještačenja potrebno je obaviti stručnu procjenu u </a:t>
            </a:r>
            <a:r>
              <a:rPr lang="hr-HR" dirty="0">
                <a:hlinkClick r:id="rId2"/>
              </a:rPr>
              <a:t>ovlaštenoj zdravstvenoj ustanovi</a:t>
            </a:r>
            <a:endParaRPr lang="hr-HR" dirty="0"/>
          </a:p>
          <a:p>
            <a:r>
              <a:rPr lang="hr-HR" dirty="0">
                <a:solidFill>
                  <a:schemeClr val="tx1"/>
                </a:solidFill>
              </a:rPr>
              <a:t>Način provedbe vještačenja utvrđen je posebnim </a:t>
            </a:r>
            <a:r>
              <a:rPr lang="hr-HR" dirty="0">
                <a:hlinkClick r:id="rId3"/>
              </a:rPr>
              <a:t>Pravilnikom</a:t>
            </a:r>
            <a:br>
              <a:rPr lang="hr-HR" dirty="0">
                <a:solidFill>
                  <a:schemeClr val="tx1"/>
                </a:solidFill>
              </a:rPr>
            </a:br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106CDC51-6FE8-4553-8504-717FE15AA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436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DFD52E-A619-447E-9300-929C526C5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56522"/>
          </a:xfrm>
        </p:spPr>
        <p:txBody>
          <a:bodyPr>
            <a:normAutofit fontScale="90000"/>
          </a:bodyPr>
          <a:lstStyle/>
          <a:p>
            <a:r>
              <a:rPr lang="hr-HR" dirty="0"/>
              <a:t>  PODNOŠENJE ZAHTJEVA ZA OSTVARIVANJE  HRVI-a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AA4028-4E39-4D2F-92B7-214898123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Potrebno je podnijeti </a:t>
            </a:r>
            <a:r>
              <a:rPr lang="hr-HR" b="1" i="1" dirty="0"/>
              <a:t>zahtjev</a:t>
            </a:r>
            <a:r>
              <a:rPr lang="hr-HR" dirty="0"/>
              <a:t> za priznavanje statusa HRVI-a po osnovi bolesti, pogoršanja bolesti </a:t>
            </a:r>
            <a:r>
              <a:rPr lang="hr-HR" dirty="0" err="1"/>
              <a:t>odn</a:t>
            </a:r>
            <a:r>
              <a:rPr lang="hr-HR" dirty="0"/>
              <a:t>. pojave bolesti kao posljedice sudjelovanja u obrani suvereniteta RH </a:t>
            </a:r>
            <a:r>
              <a:rPr lang="hr-HR" i="1" dirty="0"/>
              <a:t>nadležnom uredu državne uprave u jedinicama područne (regionalne) samouprave </a:t>
            </a:r>
            <a:r>
              <a:rPr lang="hr-HR" dirty="0"/>
              <a:t>prema mjestu prebivališta, </a:t>
            </a:r>
            <a:r>
              <a:rPr lang="hr-HR" dirty="0" err="1"/>
              <a:t>odn</a:t>
            </a:r>
            <a:r>
              <a:rPr lang="hr-HR" dirty="0"/>
              <a:t>. </a:t>
            </a:r>
            <a:r>
              <a:rPr lang="hr-HR" i="1" dirty="0"/>
              <a:t>nadležnom upravnom tijelu Grada Zagreba</a:t>
            </a:r>
            <a:r>
              <a:rPr lang="hr-HR" dirty="0"/>
              <a:t> (prvostupanjsko tijelo)</a:t>
            </a:r>
          </a:p>
          <a:p>
            <a:r>
              <a:rPr lang="hr-HR" dirty="0">
                <a:hlinkClick r:id="rId2"/>
              </a:rPr>
              <a:t>Popis ureda državne uprave u županijama i Gradskog ureda za opću upravu Grada Zagreba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29A8203-3BA1-41B3-BFD8-F0C874364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817741" cy="10565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731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2ADC03-811A-4081-9ED8-3C1F7BAF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  Popis dokumentacije potrebne za     ostvarivanje statusa HRVI-a iz Domovinskog  rata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3AF705E-ABF5-4837-A27E-B4768B87D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/>
              <a:t>Uvjerenje o prebivalištu (ili preslika osobne iskaznice)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Opis ratnog puta izdan od postrojbe HV-a (ili MUP-a) koja je pravna </a:t>
            </a:r>
            <a:r>
              <a:rPr lang="hr-HR" dirty="0" err="1"/>
              <a:t>sljednica</a:t>
            </a:r>
            <a:r>
              <a:rPr lang="hr-HR" dirty="0"/>
              <a:t> ratne postrojbe čiji je pripadnik bio podnositelj zahtjeva*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Medicinska dokumentacija o liječenju posljedica ranjavanja / ozljeđivanja / bolesti koja potječe neposredno po ranjavanju/ozljeđivanju / oboljenju, te kontinuitetu do podnošenja zahtjeva (prilažu se preslike, a originali se daju na uvid)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/>
              <a:t>Preslika starog osobnog zdravstvenog kartona (</a:t>
            </a:r>
            <a:r>
              <a:rPr lang="hr-HR" dirty="0" err="1"/>
              <a:t>odn</a:t>
            </a:r>
            <a:r>
              <a:rPr lang="hr-HR" dirty="0"/>
              <a:t>. za razdoblje otkad se vodi elektroničkim putem elektronički zapis na prenosivim medijima za pohranu (CD ili </a:t>
            </a:r>
            <a:r>
              <a:rPr lang="hr-HR" dirty="0" err="1"/>
              <a:t>stick</a:t>
            </a:r>
            <a:r>
              <a:rPr lang="hr-HR" dirty="0"/>
              <a:t>)</a:t>
            </a:r>
          </a:p>
          <a:p>
            <a:pPr marL="0" indent="0">
              <a:buNone/>
            </a:pPr>
            <a:r>
              <a:rPr lang="hr-HR" sz="1050" dirty="0"/>
              <a:t>* Službenik ga po službenoj dužnosti traži za vas ukoliko ga nemate, ali ukoliko ga imate već otprije možete ga priložiti odmah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9950E71A-D5C3-4C04-AC41-1C3DCD0D6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00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10E8E1-D2E3-4421-BCAD-3098C2D2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   Popis dokumentacije potrebne za ostvarivanje statusa HRVI-a iz Domovinskog rata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121E89-7A68-4AEF-BBC6-5A857EB8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hr-HR" dirty="0"/>
              <a:t>Za ranjavanje ili ozljeđivanje:</a:t>
            </a:r>
          </a:p>
          <a:p>
            <a:pPr lvl="1"/>
            <a:r>
              <a:rPr lang="hr-HR" dirty="0"/>
              <a:t>Potvrda o stradavanju hrvatskog branitelja iz Domovinskog rata*</a:t>
            </a:r>
          </a:p>
          <a:p>
            <a:pPr lvl="1"/>
            <a:r>
              <a:rPr lang="en-GB" dirty="0" err="1"/>
              <a:t>Medicinska</a:t>
            </a:r>
            <a:r>
              <a:rPr lang="en-GB" dirty="0"/>
              <a:t> </a:t>
            </a:r>
            <a:r>
              <a:rPr lang="en-GB" dirty="0" err="1"/>
              <a:t>dokumentacija</a:t>
            </a:r>
            <a:r>
              <a:rPr lang="en-GB" dirty="0"/>
              <a:t> </a:t>
            </a:r>
            <a:r>
              <a:rPr lang="en-GB" dirty="0" err="1"/>
              <a:t>iz</a:t>
            </a:r>
            <a:r>
              <a:rPr lang="en-GB" dirty="0"/>
              <a:t> </a:t>
            </a:r>
            <a:r>
              <a:rPr lang="en-GB" dirty="0" err="1"/>
              <a:t>vremena</a:t>
            </a:r>
            <a:r>
              <a:rPr lang="en-GB" dirty="0"/>
              <a:t> </a:t>
            </a:r>
            <a:r>
              <a:rPr lang="en-GB" dirty="0" err="1"/>
              <a:t>nakon</a:t>
            </a:r>
            <a:r>
              <a:rPr lang="en-GB" dirty="0"/>
              <a:t> </a:t>
            </a:r>
            <a:r>
              <a:rPr lang="en-GB" dirty="0" err="1"/>
              <a:t>ranjavanja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ozljeđivanja</a:t>
            </a:r>
            <a:r>
              <a:rPr lang="en-GB" dirty="0"/>
              <a:t> u </a:t>
            </a:r>
            <a:r>
              <a:rPr lang="en-GB" dirty="0" err="1"/>
              <a:t>kontinuitetu</a:t>
            </a:r>
            <a:r>
              <a:rPr lang="en-GB" dirty="0"/>
              <a:t> do </a:t>
            </a:r>
            <a:r>
              <a:rPr lang="en-GB" dirty="0" err="1"/>
              <a:t>podnošenja</a:t>
            </a:r>
            <a:r>
              <a:rPr lang="en-GB" dirty="0"/>
              <a:t> </a:t>
            </a:r>
            <a:r>
              <a:rPr lang="en-GB" dirty="0" err="1"/>
              <a:t>zahtjeva</a:t>
            </a:r>
            <a:r>
              <a:rPr lang="en-GB" dirty="0"/>
              <a:t>,  </a:t>
            </a:r>
            <a:r>
              <a:rPr lang="en-GB" dirty="0" err="1"/>
              <a:t>izdana</a:t>
            </a:r>
            <a:r>
              <a:rPr lang="en-GB" dirty="0"/>
              <a:t> od </a:t>
            </a:r>
            <a:r>
              <a:rPr lang="en-GB" dirty="0" err="1"/>
              <a:t>zdravstvene</a:t>
            </a:r>
            <a:r>
              <a:rPr lang="en-GB" dirty="0"/>
              <a:t> </a:t>
            </a:r>
            <a:r>
              <a:rPr lang="en-GB" dirty="0" err="1"/>
              <a:t>ustanove</a:t>
            </a:r>
            <a:r>
              <a:rPr lang="en-GB" dirty="0"/>
              <a:t>, </a:t>
            </a:r>
            <a:r>
              <a:rPr lang="en-GB" dirty="0" err="1"/>
              <a:t>liječničke</a:t>
            </a:r>
            <a:r>
              <a:rPr lang="en-GB" dirty="0"/>
              <a:t> </a:t>
            </a:r>
            <a:r>
              <a:rPr lang="en-GB" dirty="0" err="1"/>
              <a:t>ordinacije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načelnika</a:t>
            </a:r>
            <a:r>
              <a:rPr lang="en-GB" dirty="0"/>
              <a:t> </a:t>
            </a:r>
            <a:r>
              <a:rPr lang="en-GB" dirty="0" err="1"/>
              <a:t>ratnog</a:t>
            </a:r>
            <a:r>
              <a:rPr lang="en-GB" dirty="0"/>
              <a:t> </a:t>
            </a:r>
            <a:r>
              <a:rPr lang="en-GB" dirty="0" err="1"/>
              <a:t>saniteta</a:t>
            </a:r>
            <a:r>
              <a:rPr lang="en-GB" dirty="0"/>
              <a:t> </a:t>
            </a:r>
            <a:r>
              <a:rPr lang="en-GB" dirty="0" err="1"/>
              <a:t>postrojbe</a:t>
            </a:r>
            <a:r>
              <a:rPr lang="en-GB" dirty="0"/>
              <a:t> </a:t>
            </a:r>
            <a:endParaRPr lang="hr-HR" dirty="0"/>
          </a:p>
          <a:p>
            <a:pPr marL="457200" indent="-457200">
              <a:buFont typeface="+mj-lt"/>
              <a:buAutoNum type="arabicPeriod" startAt="5"/>
            </a:pPr>
            <a:r>
              <a:rPr lang="hr-HR" dirty="0"/>
              <a:t>Za zatočeništvo:</a:t>
            </a:r>
          </a:p>
          <a:p>
            <a:pPr lvl="1"/>
            <a:r>
              <a:rPr lang="hr-HR" dirty="0"/>
              <a:t>Potvrda o okolnostima uhićenja </a:t>
            </a:r>
            <a:r>
              <a:rPr lang="hr-HR" dirty="0" err="1"/>
              <a:t>odn</a:t>
            </a:r>
            <a:r>
              <a:rPr lang="hr-HR" dirty="0"/>
              <a:t>. nestanka hrvatskog branitelja iz Domovinskog rata*</a:t>
            </a:r>
          </a:p>
          <a:p>
            <a:pPr marL="457200" lvl="1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1400" dirty="0"/>
              <a:t>*Ako podnositelj zahtjeva nema navedene potvrde, treba priložiti izvornik opisa okolnosti stradavanja, odnosno okolnosti uhićenja ili nestanka hrvatskog branitelja iz Domovinskog rata napisan i potpisan od ratnog zapovjednika (zapovjednika satnije ili višeg) te ovjeren kod javnog bilježnika.</a:t>
            </a:r>
          </a:p>
          <a:p>
            <a:pPr lvl="1"/>
            <a:r>
              <a:rPr lang="hr-HR" sz="1000" dirty="0"/>
              <a:t>u potvrdi o stradavanju treba biti navedeno: pripadnost postrojbi, vrijeme, mjesto i opis uzroka i okolnosti pod kojima je hrvatski branitelj iz Domovinskog rata ranjen ili ozlijeđen.</a:t>
            </a:r>
          </a:p>
          <a:p>
            <a:pPr lvl="1"/>
            <a:r>
              <a:rPr lang="hr-HR" sz="1000" dirty="0"/>
              <a:t>u potvrdi o okolnostima uhićenja odnosno nestanka treba biti navedeno: pripadnost postrojbi, vrijeme, mjesto i okolnosti uhićenja ili nestanka hrvatskog branitelja iz Domovinskog rata.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74890D2-2F73-43B2-A89A-35280C8A9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76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F157D7-2046-4B28-BA58-71C49A05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 Dokumentacija koju prikuplja službenik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A7A3BF-7592-4B31-BAE4-3CE7A0B935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hr-HR" dirty="0"/>
              <a:t>Rodni list*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Domovnica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Uvjerenje o nekažnjavanju podnositelja zahtjeva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Potvrda Područne službe HZMO-a da podnositelj zahtjeva ne prima novčanu naknadu za tjelesno oštećenje po propisima o mirovinskom osiguranju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dirty="0"/>
              <a:t>Potvrda Područne službe HZMO-a o primanju mirovine ili novčane naknade podnositelja zahtjeva </a:t>
            </a:r>
          </a:p>
          <a:p>
            <a:pPr marL="0" indent="0">
              <a:buNone/>
            </a:pPr>
            <a:r>
              <a:rPr lang="hr-HR" sz="1600" dirty="0"/>
              <a:t>*Ako je podnositelj zahtjeva rođen u inozemstvu i nije upisan u matice rođenih u Republici Hrvatskoj, dužan je priložiti rodni list u izvorniku ili ovjerenoj preslici.</a:t>
            </a:r>
          </a:p>
          <a:p>
            <a:pPr marL="0" lvl="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48F660C-2D58-42B4-9C9D-A6E0E47746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hr-HR" dirty="0"/>
              <a:t>Potvrda Područne službe HZMO-a o mirovinskom osiguranju podnositelja zahtjeva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hr-HR" dirty="0"/>
              <a:t>Potvrda o sudjelovanju u Domovinskom ratu 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hr-HR" dirty="0"/>
              <a:t>Potvrda o pripadnosti postrojbi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hr-HR" dirty="0"/>
              <a:t>Potvrda nadležnog Ministarstva o zatočenju u neprijateljskom logoru, zatvoru ili u drugom neprijateljskom objektu (ako se podnositelj zahtjeva vodi u evidenciji Ministarstva).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0204D5B-FA91-4E72-BC42-139AE3A78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114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592A53-BDEE-4044-8C04-65CFF3E6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	Što dalje…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1A10166A-800F-4AED-98B7-C1B5BC2C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Prvostupanjsko tijelo dostavit će vam poziv za dostavu dodatne dokumentacije </a:t>
            </a:r>
          </a:p>
          <a:p>
            <a:pPr lvl="1"/>
            <a:r>
              <a:rPr lang="hr-HR" dirty="0"/>
              <a:t>uputit će vas vašem obiteljskom liječniku radi izdavanja uputnice za stručnu procjenu u odgovarajuću/željenu ovlaštenu zdravstvenu ustanovu te za dostavu zdravstvenog kartona (na CD-u) – oboje izdaje obiteljski liječnik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D71E09E-B670-426A-ADD1-A54E1DF5B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89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6EE49F-925A-4F56-8577-0D727613D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952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EC6C5D-05DB-4045-91A0-130AB245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62051"/>
            <a:ext cx="8596668" cy="4879312"/>
          </a:xfrm>
        </p:spPr>
        <p:txBody>
          <a:bodyPr/>
          <a:lstStyle/>
          <a:p>
            <a:r>
              <a:rPr lang="hr-HR" dirty="0"/>
              <a:t>Prvostupanjsko tijelo vam sukladno uputnici dostavlja podatke o imenovanom koordinatoru za organizaciju stručne procjene u toj zdravstvenoj ustanovi</a:t>
            </a:r>
          </a:p>
          <a:p>
            <a:r>
              <a:rPr lang="hr-HR" dirty="0"/>
              <a:t>Odabrana zdravstvena ustanova uz koordinatora imenuje i stručnjake iz odgovarajućih djelatnosti koji će obavljati stručnu procjenu</a:t>
            </a:r>
          </a:p>
          <a:p>
            <a:r>
              <a:rPr lang="hr-HR" dirty="0"/>
              <a:t>U samom postupku daje se mišljenje o postojanju uzročno-posljedične veze pojave bolesti i /ili pogoršanja bolesti, kao posljedica sudjelovanja u obrani suvereniteta RH</a:t>
            </a:r>
          </a:p>
          <a:p>
            <a:r>
              <a:rPr lang="hr-HR" dirty="0"/>
              <a:t>Nakon obavljene stručne procjene zdravstvena ustanova prvostupanjskom tijelu dostavlja mišljenje sa svom dokumentacijom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B7EFDEB-0EFB-4BBF-B4D9-966AF8410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3844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9F105F-E2CA-42AB-8E53-AF74D3A27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6C1666-9E9F-4C15-B392-0FF4D7820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Nakon predaje dokumentacije dobit ćete poziv za dolazak na osobni pregled sa navedenim terminom kada se trebate javiti vještaku Zavoda</a:t>
            </a:r>
          </a:p>
          <a:p>
            <a:r>
              <a:rPr lang="hr-HR" dirty="0"/>
              <a:t>Vijeće vještaka nakon obavljenog vještačenja donosi svoju odluku je li traženo pogoršanje bolesti nastalo kao neposredna posljedica sudjelovanja u Domovinskom ratu i vraća cjelokupan spis predmeta nadležnoj ustrojstvenoj jedinici HZMO koja je i zatražila vještačenje</a:t>
            </a: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5FC04FB-6C9C-449D-8854-49E163166F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819150" cy="105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374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484</TotalTime>
  <Words>987</Words>
  <Application>Microsoft Office PowerPoint</Application>
  <PresentationFormat>Široki zaslon</PresentationFormat>
  <Paragraphs>65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Faseta</vt:lpstr>
      <vt:lpstr>VODIČ ZA PODNOŠENJE ZAHTJEVA ZA OSTVARIVANJE  HRVI-a</vt:lpstr>
      <vt:lpstr> </vt:lpstr>
      <vt:lpstr>  PODNOŠENJE ZAHTJEVA ZA OSTVARIVANJE  HRVI-a</vt:lpstr>
      <vt:lpstr>  Popis dokumentacije potrebne za     ostvarivanje statusa HRVI-a iz Domovinskog  rata</vt:lpstr>
      <vt:lpstr>   Popis dokumentacije potrebne za ostvarivanje statusa HRVI-a iz Domovinskog rata</vt:lpstr>
      <vt:lpstr>  Dokumentacija koju prikuplja službenik</vt:lpstr>
      <vt:lpstr> Što dalje…</vt:lpstr>
      <vt:lpstr>PowerPoint prezentacija</vt:lpstr>
      <vt:lpstr>PowerPoint prezentacija</vt:lpstr>
      <vt:lpstr>   Vijeće vještaka i vijeće viših vještaka</vt:lpstr>
      <vt:lpstr>  Odluke/rješenja</vt:lpstr>
      <vt:lpstr>  Što nakon donesenog rješenja</vt:lpstr>
      <vt:lpstr>Hvala na pažnji i sretno!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PODNOŠENJE ZAHTJEVA ZA OSTVARIVANJE  HRVI-a</dc:title>
  <dc:creator>Korisnik</dc:creator>
  <cp:lastModifiedBy>Korisnik</cp:lastModifiedBy>
  <cp:revision>31</cp:revision>
  <dcterms:created xsi:type="dcterms:W3CDTF">2019-05-15T09:45:33Z</dcterms:created>
  <dcterms:modified xsi:type="dcterms:W3CDTF">2019-06-03T10:57:59Z</dcterms:modified>
</cp:coreProperties>
</file>